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70" r:id="rId4"/>
    <p:sldId id="261" r:id="rId5"/>
    <p:sldId id="276" r:id="rId6"/>
    <p:sldId id="279" r:id="rId7"/>
    <p:sldId id="281" r:id="rId8"/>
    <p:sldId id="267" r:id="rId9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D8B3"/>
    <a:srgbClr val="FFE2D4"/>
    <a:srgbClr val="FD6400"/>
    <a:srgbClr val="FC0CBD"/>
    <a:srgbClr val="A29DB3"/>
    <a:srgbClr val="F6F5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5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649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53B39A-C8B6-51B2-5643-8E015C65D4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26ED9C5-BADD-9E30-4C88-4DD4C6C9A9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91485D-986B-9C4F-0180-C378CE4CD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EE27-F1BC-41FB-A9C1-4D5357637656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96F32F-6A18-4BDF-1758-F2F73133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FA92DA-7486-BACA-EA27-70B76AB2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7AA63-92FA-4604-B15B-A1331729E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069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11" Type="http://schemas.openxmlformats.org/officeDocument/2006/relationships/image" Target="../media/image15.png"/><Relationship Id="rId5" Type="http://schemas.openxmlformats.org/officeDocument/2006/relationships/image" Target="../media/image9.jpg"/><Relationship Id="rId10" Type="http://schemas.openxmlformats.org/officeDocument/2006/relationships/image" Target="../media/image14.jp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webp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D64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5240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63750" y="3695433"/>
            <a:ext cx="16960500" cy="479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72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
</a:t>
            </a:r>
            <a:r>
              <a:rPr lang="ru-RU" sz="5400" b="1" dirty="0">
                <a:solidFill>
                  <a:schemeClr val="bg1"/>
                </a:solidFill>
                <a:latin typeface="ALK Life" panose="02000503000000020004" pitchFamily="2" charset="-52"/>
              </a:rPr>
              <a:t>проектно-методическая площадка развития </a:t>
            </a:r>
          </a:p>
          <a:p>
            <a:pPr algn="ctr"/>
            <a:r>
              <a:rPr lang="ru-RU" sz="5400" b="1" dirty="0">
                <a:solidFill>
                  <a:schemeClr val="bg1"/>
                </a:solidFill>
                <a:latin typeface="ALK Life" panose="02000503000000020004" pitchFamily="2" charset="-52"/>
              </a:rPr>
              <a:t>естественно - научного и раннего технологического образования детей</a:t>
            </a:r>
          </a:p>
          <a:p>
            <a:pPr algn="ctr"/>
            <a:r>
              <a:rPr lang="ru-RU" sz="5400" b="1" dirty="0">
                <a:solidFill>
                  <a:schemeClr val="bg1"/>
                </a:solidFill>
                <a:latin typeface="ALK Life" panose="02000503000000020004" pitchFamily="2" charset="-52"/>
              </a:rPr>
              <a:t>ТЕХНОПАРК «ОРБИТАЛЬ» </a:t>
            </a:r>
          </a:p>
          <a:p>
            <a:pPr algn="ctr"/>
            <a:r>
              <a:rPr lang="ru-RU" sz="5400" b="1" dirty="0">
                <a:solidFill>
                  <a:schemeClr val="bg1"/>
                </a:solidFill>
                <a:latin typeface="ALK Life" panose="02000503000000020004" pitchFamily="2" charset="-52"/>
              </a:rPr>
              <a:t>в детском саду</a:t>
            </a:r>
            <a:endParaRPr lang="ru-RU" sz="2400" dirty="0">
              <a:solidFill>
                <a:schemeClr val="bg1"/>
              </a:solidFill>
              <a:latin typeface="ALK Life" panose="02000503000000020004" pitchFamily="2" charset="-5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E4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092450" y="438150"/>
            <a:ext cx="161031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5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5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1F6F41-8C20-BB8E-0246-4E0F86FFD042}"/>
              </a:ext>
            </a:extLst>
          </p:cNvPr>
          <p:cNvSpPr txBox="1"/>
          <p:nvPr/>
        </p:nvSpPr>
        <p:spPr>
          <a:xfrm>
            <a:off x="6999990" y="2670929"/>
            <a:ext cx="1019556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1325" indent="-441325" algn="just">
              <a:buAutoNum type="arabicPeriod"/>
            </a:pPr>
            <a:r>
              <a:rPr lang="ru-RU" sz="3200" dirty="0">
                <a:latin typeface="Oswald" pitchFamily="2" charset="-52"/>
              </a:rPr>
              <a:t>Способствуем формированию у детей аналитических и критических навыков, что особенно важно в условиях быстро меняющегося мира</a:t>
            </a:r>
          </a:p>
          <a:p>
            <a:pPr marL="441325" indent="-441325"/>
            <a:r>
              <a:rPr lang="ru-RU" sz="3200" dirty="0">
                <a:latin typeface="Oswald" pitchFamily="2" charset="-52"/>
              </a:rPr>
              <a:t>2. У детей есть возможность реализовать свои идеи через проектную деятельность, конструирование и </a:t>
            </a:r>
            <a:r>
              <a:rPr lang="ru-RU" sz="3200" dirty="0" err="1">
                <a:latin typeface="Oswald" pitchFamily="2" charset="-52"/>
              </a:rPr>
              <a:t>робоэксперименты</a:t>
            </a:r>
            <a:endParaRPr lang="ru-RU" sz="3200" dirty="0">
              <a:latin typeface="Oswald" pitchFamily="2" charset="-52"/>
            </a:endParaRPr>
          </a:p>
          <a:p>
            <a:pPr marL="441325" indent="-441325"/>
            <a:r>
              <a:rPr lang="ru-RU" sz="3200" dirty="0">
                <a:latin typeface="Oswald" pitchFamily="2" charset="-52"/>
              </a:rPr>
              <a:t>3. Игровые задания часто требуют командного взаимодействия, что помогает детям развивать социальные навыки и учит их работать в группе</a:t>
            </a:r>
          </a:p>
          <a:p>
            <a:pPr marL="441325" indent="-441325"/>
            <a:r>
              <a:rPr lang="ru-RU" sz="3200" dirty="0">
                <a:latin typeface="Oswald" pitchFamily="2" charset="-52"/>
              </a:rPr>
              <a:t>4. Внедрение современных технологий уже сегодня помогает детям лучше понимать мир науки и техники, что является важным аспектом их будущей профессии</a:t>
            </a:r>
          </a:p>
          <a:p>
            <a:endParaRPr lang="ru-RU" sz="3200" dirty="0">
              <a:latin typeface="Oswald" pitchFamily="2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009A6F-4263-9FD2-18A9-61AF14A85CF8}"/>
              </a:ext>
            </a:extLst>
          </p:cNvPr>
          <p:cNvSpPr txBox="1"/>
          <p:nvPr/>
        </p:nvSpPr>
        <p:spPr>
          <a:xfrm>
            <a:off x="1092450" y="2678549"/>
            <a:ext cx="574548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ALK Life" panose="02000503000000020004" pitchFamily="2" charset="-52"/>
              </a:rPr>
              <a:t>Цель площадки </a:t>
            </a:r>
          </a:p>
          <a:p>
            <a:pPr algn="ctr"/>
            <a:r>
              <a:rPr lang="ru-RU" sz="3200" b="1" dirty="0">
                <a:latin typeface="ALK Life" panose="02000503000000020004" pitchFamily="2" charset="-52"/>
              </a:rPr>
              <a:t>ТЕХНОПАРК «ОРБИТАЛЬ»</a:t>
            </a:r>
          </a:p>
          <a:p>
            <a:pPr algn="ctr"/>
            <a:r>
              <a:rPr lang="ru-RU" sz="3600" dirty="0">
                <a:latin typeface="Oswald Light" pitchFamily="2" charset="-52"/>
              </a:rPr>
              <a:t>формирование основ естественно-научного мировоззрения, развитии познавательной активности, интереса к научным исследованиям и технологиям, а также создании условий для успешного освоения учебного материала в дальнейшем обучении</a:t>
            </a:r>
            <a:endParaRPr lang="ru-RU" sz="5400" b="1" dirty="0">
              <a:latin typeface="Oswald Light" pitchFamily="2" charset="-5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6400">
            <a:alpha val="6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A95325E-8DD3-ED9B-3836-701B741AA245}"/>
              </a:ext>
            </a:extLst>
          </p:cNvPr>
          <p:cNvSpPr/>
          <p:nvPr/>
        </p:nvSpPr>
        <p:spPr>
          <a:xfrm>
            <a:off x="12506635" y="2256503"/>
            <a:ext cx="4940711" cy="14799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45A84D0-FF26-F44E-3AD0-06B795F560F9}"/>
              </a:ext>
            </a:extLst>
          </p:cNvPr>
          <p:cNvSpPr/>
          <p:nvPr/>
        </p:nvSpPr>
        <p:spPr>
          <a:xfrm>
            <a:off x="899651" y="2256503"/>
            <a:ext cx="4940711" cy="14799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E6EF45-9801-BE5B-F23A-1A40ED0CF1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516196"/>
            <a:ext cx="13716000" cy="125361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Impact" panose="020B0806030902050204" pitchFamily="34" charset="0"/>
              </a:rPr>
              <a:t>ТЕХНОПАРК «ОРБИТАЛЬ»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6577D3-C33C-54B4-C4A7-56FBBAF5A4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388" y="884442"/>
            <a:ext cx="7515225" cy="75152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302B06-50EB-9538-AA81-30A2C73E843C}"/>
              </a:ext>
            </a:extLst>
          </p:cNvPr>
          <p:cNvSpPr txBox="1"/>
          <p:nvPr/>
        </p:nvSpPr>
        <p:spPr>
          <a:xfrm>
            <a:off x="899653" y="2448233"/>
            <a:ext cx="54274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Impact" panose="020B0806030902050204" pitchFamily="34" charset="0"/>
              </a:rPr>
              <a:t>ТЕХНО - орбита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019542E-1396-1682-EAD7-2B551C4D3EF5}"/>
              </a:ext>
            </a:extLst>
          </p:cNvPr>
          <p:cNvGrpSpPr/>
          <p:nvPr/>
        </p:nvGrpSpPr>
        <p:grpSpPr>
          <a:xfrm>
            <a:off x="12506634" y="5297016"/>
            <a:ext cx="5220927" cy="1479926"/>
            <a:chOff x="8337756" y="4158840"/>
            <a:chExt cx="3480618" cy="986617"/>
          </a:xfrm>
          <a:solidFill>
            <a:schemeClr val="bg1"/>
          </a:solidFill>
        </p:grpSpPr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id="{299F000E-1E2E-08FD-4B27-78F771F3240A}"/>
                </a:ext>
              </a:extLst>
            </p:cNvPr>
            <p:cNvSpPr/>
            <p:nvPr/>
          </p:nvSpPr>
          <p:spPr>
            <a:xfrm>
              <a:off x="8337756" y="4158840"/>
              <a:ext cx="3480618" cy="98661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7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0F4071-F236-3011-4A98-2A2693016964}"/>
                </a:ext>
              </a:extLst>
            </p:cNvPr>
            <p:cNvSpPr txBox="1"/>
            <p:nvPr/>
          </p:nvSpPr>
          <p:spPr>
            <a:xfrm>
              <a:off x="8337756" y="4368573"/>
              <a:ext cx="3480618" cy="67710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6000" dirty="0">
                  <a:latin typeface="Impact" panose="020B0806030902050204" pitchFamily="34" charset="0"/>
                </a:rPr>
                <a:t>СОЦИО - орбита</a:t>
              </a:r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8E590557-D65E-4E3A-18D9-58A2067D06FA}"/>
              </a:ext>
            </a:extLst>
          </p:cNvPr>
          <p:cNvGrpSpPr/>
          <p:nvPr/>
        </p:nvGrpSpPr>
        <p:grpSpPr>
          <a:xfrm>
            <a:off x="1762433" y="8136245"/>
            <a:ext cx="4940712" cy="1479926"/>
            <a:chOff x="4350774" y="5956962"/>
            <a:chExt cx="3293808" cy="986617"/>
          </a:xfrm>
          <a:solidFill>
            <a:schemeClr val="bg1"/>
          </a:solidFill>
        </p:grpSpPr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id="{B3E655CF-E45E-776C-8A46-3AA86B97FF8D}"/>
                </a:ext>
              </a:extLst>
            </p:cNvPr>
            <p:cNvSpPr/>
            <p:nvPr/>
          </p:nvSpPr>
          <p:spPr>
            <a:xfrm>
              <a:off x="4350774" y="5956962"/>
              <a:ext cx="3293807" cy="98661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7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574705A-0079-18E4-F1EC-ED349D2E37DA}"/>
                </a:ext>
              </a:extLst>
            </p:cNvPr>
            <p:cNvSpPr txBox="1"/>
            <p:nvPr/>
          </p:nvSpPr>
          <p:spPr>
            <a:xfrm>
              <a:off x="4719486" y="6052080"/>
              <a:ext cx="2925096" cy="67710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6000" dirty="0">
                  <a:latin typeface="Impact" panose="020B0806030902050204" pitchFamily="34" charset="0"/>
                </a:rPr>
                <a:t>АРТ- орбита</a:t>
              </a: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B1FBC848-2C3F-C429-8B5D-EA3279246591}"/>
              </a:ext>
            </a:extLst>
          </p:cNvPr>
          <p:cNvGrpSpPr/>
          <p:nvPr/>
        </p:nvGrpSpPr>
        <p:grpSpPr>
          <a:xfrm>
            <a:off x="840656" y="5297017"/>
            <a:ext cx="4940711" cy="1479926"/>
            <a:chOff x="462114" y="4158840"/>
            <a:chExt cx="3293807" cy="986617"/>
          </a:xfrm>
          <a:solidFill>
            <a:schemeClr val="bg1"/>
          </a:solidFill>
        </p:grpSpPr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BF27E9AC-7424-A17B-2F17-71B6E6B3695B}"/>
                </a:ext>
              </a:extLst>
            </p:cNvPr>
            <p:cNvSpPr/>
            <p:nvPr/>
          </p:nvSpPr>
          <p:spPr>
            <a:xfrm>
              <a:off x="462114" y="4158840"/>
              <a:ext cx="3293807" cy="98661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7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A220975-FBB3-8ED1-FE14-B06BD73CAF50}"/>
                </a:ext>
              </a:extLst>
            </p:cNvPr>
            <p:cNvSpPr txBox="1"/>
            <p:nvPr/>
          </p:nvSpPr>
          <p:spPr>
            <a:xfrm>
              <a:off x="599767" y="4367048"/>
              <a:ext cx="3156154" cy="67710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6000" dirty="0">
                  <a:latin typeface="Impact" panose="020B0806030902050204" pitchFamily="34" charset="0"/>
                </a:rPr>
                <a:t>ЭКО - орбита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498C6CC-E2B9-FE6B-2091-A2438DEE62F1}"/>
              </a:ext>
            </a:extLst>
          </p:cNvPr>
          <p:cNvSpPr txBox="1"/>
          <p:nvPr/>
        </p:nvSpPr>
        <p:spPr>
          <a:xfrm>
            <a:off x="13003931" y="2433485"/>
            <a:ext cx="54274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Impact" panose="020B0806030902050204" pitchFamily="34" charset="0"/>
              </a:rPr>
              <a:t>ИТ - орбита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24385838-B9F6-0815-DB57-2B7AFEC5EE4A}"/>
              </a:ext>
            </a:extLst>
          </p:cNvPr>
          <p:cNvGrpSpPr/>
          <p:nvPr/>
        </p:nvGrpSpPr>
        <p:grpSpPr>
          <a:xfrm>
            <a:off x="10776924" y="8030501"/>
            <a:ext cx="4940712" cy="1479926"/>
            <a:chOff x="4350774" y="5956962"/>
            <a:chExt cx="3293808" cy="986617"/>
          </a:xfrm>
          <a:solidFill>
            <a:schemeClr val="bg1"/>
          </a:solidFill>
        </p:grpSpPr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5E8B9841-7377-7CFF-FC32-74146AFD5838}"/>
                </a:ext>
              </a:extLst>
            </p:cNvPr>
            <p:cNvSpPr/>
            <p:nvPr/>
          </p:nvSpPr>
          <p:spPr>
            <a:xfrm>
              <a:off x="4350774" y="5956962"/>
              <a:ext cx="3293807" cy="98661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7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BBA2EA-6BC5-AC91-C4F5-C5C6DCD8DE97}"/>
                </a:ext>
              </a:extLst>
            </p:cNvPr>
            <p:cNvSpPr txBox="1"/>
            <p:nvPr/>
          </p:nvSpPr>
          <p:spPr>
            <a:xfrm>
              <a:off x="4395021" y="6090840"/>
              <a:ext cx="3249561" cy="67710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6000" dirty="0">
                  <a:latin typeface="Impact" panose="020B0806030902050204" pitchFamily="34" charset="0"/>
                </a:rPr>
                <a:t>НЕЙРО- орбита</a:t>
              </a:r>
            </a:p>
          </p:txBody>
        </p:sp>
      </p:grpSp>
      <p:pic>
        <p:nvPicPr>
          <p:cNvPr id="21" name="Image 1" descr="preencoded.png">
            <a:extLst>
              <a:ext uri="{FF2B5EF4-FFF2-40B4-BE49-F238E27FC236}">
                <a16:creationId xmlns:a16="http://schemas.microsoft.com/office/drawing/2014/main" id="{63BFEFA0-6D85-84FD-79EE-2F62973FC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8133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CCD8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7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907" y="313437"/>
            <a:ext cx="753300" cy="60264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1088258" y="1025259"/>
            <a:ext cx="10198442" cy="162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ru-RU" sz="4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ТЕХНО -</a:t>
            </a:r>
            <a:r>
              <a:rPr lang="en-US" sz="4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 орбита: </a:t>
            </a:r>
            <a:endParaRPr lang="ru-RU" sz="4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K Life" panose="02000503000000020004" pitchFamily="2" charset="-52"/>
              <a:ea typeface="Arial" pitchFamily="34" charset="-122"/>
              <a:cs typeface="Arial" pitchFamily="34" charset="-12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4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р</a:t>
            </a:r>
            <a:r>
              <a:rPr lang="en-US" sz="4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ешение</a:t>
            </a:r>
            <a:r>
              <a:rPr lang="en-US" sz="4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 инженерных задач с конструкторами</a:t>
            </a:r>
            <a:r>
              <a:rPr lang="en-US" sz="5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
</a:t>
            </a:r>
            <a:endParaRPr lang="en-US" sz="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K Life" panose="02000503000000020004" pitchFamily="2" charset="-52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B9E75F3-AD91-78A7-EADB-3460A08EFD4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6584" b="4742"/>
          <a:stretch>
            <a:fillRect/>
          </a:stretch>
        </p:blipFill>
        <p:spPr>
          <a:xfrm>
            <a:off x="13812239" y="91675"/>
            <a:ext cx="3222913" cy="33807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ext 0">
            <a:extLst>
              <a:ext uri="{FF2B5EF4-FFF2-40B4-BE49-F238E27FC236}">
                <a16:creationId xmlns:a16="http://schemas.microsoft.com/office/drawing/2014/main" id="{B7F4D466-D0DD-D03F-F0CB-458CE7404F0B}"/>
              </a:ext>
            </a:extLst>
          </p:cNvPr>
          <p:cNvSpPr txBox="1"/>
          <p:nvPr/>
        </p:nvSpPr>
        <p:spPr>
          <a:xfrm>
            <a:off x="1088258" y="3544173"/>
            <a:ext cx="12959922" cy="1723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ru-RU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ИТ -</a:t>
            </a:r>
            <a:r>
              <a:rPr 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 орбита: </a:t>
            </a:r>
            <a:endParaRPr lang="ru-RU" sz="4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K Life" panose="02000503000000020004" pitchFamily="2" charset="-52"/>
              <a:ea typeface="Arial" pitchFamily="34" charset="-122"/>
              <a:cs typeface="Arial" pitchFamily="34" charset="-12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4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знаком</a:t>
            </a:r>
            <a:r>
              <a:rPr lang="ru-RU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СТВО</a:t>
            </a:r>
            <a:r>
              <a:rPr 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 с программированием
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K Life" panose="02000503000000020004" pitchFamily="2" charset="-52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989F40A-4B71-1DBE-06B9-482BD4B287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51461" y="3627883"/>
            <a:ext cx="4126858" cy="30951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Text 0">
            <a:extLst>
              <a:ext uri="{FF2B5EF4-FFF2-40B4-BE49-F238E27FC236}">
                <a16:creationId xmlns:a16="http://schemas.microsoft.com/office/drawing/2014/main" id="{EE02E13A-B47C-627F-E13A-EBD0F811D954}"/>
              </a:ext>
            </a:extLst>
          </p:cNvPr>
          <p:cNvSpPr txBox="1"/>
          <p:nvPr/>
        </p:nvSpPr>
        <p:spPr>
          <a:xfrm>
            <a:off x="1088258" y="6125336"/>
            <a:ext cx="14365468" cy="162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ru-RU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ЭКО -</a:t>
            </a:r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 орбита: </a:t>
            </a:r>
            <a:endParaRPr lang="ru-RU" sz="4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K Life" panose="02000503000000020004" pitchFamily="2" charset="-52"/>
              <a:ea typeface="Arial" pitchFamily="34" charset="-122"/>
              <a:cs typeface="Arial" pitchFamily="34" charset="-120"/>
            </a:endParaRPr>
          </a:p>
          <a:p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</a:rPr>
              <a:t>окружающий мир (микромир, макромир), исследование живой и неживой природы</a:t>
            </a:r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
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K Life" panose="02000503000000020004" pitchFamily="2" charset="-52"/>
            </a:endParaRPr>
          </a:p>
        </p:txBody>
      </p:sp>
      <p:pic>
        <p:nvPicPr>
          <p:cNvPr id="18" name="Image 3" descr="preencoded.png">
            <a:extLst>
              <a:ext uri="{FF2B5EF4-FFF2-40B4-BE49-F238E27FC236}">
                <a16:creationId xmlns:a16="http://schemas.microsoft.com/office/drawing/2014/main" id="{D4C4EF49-67B0-2D55-BFEA-996590D485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857" y="8146531"/>
            <a:ext cx="533475" cy="711300"/>
          </a:xfrm>
          <a:prstGeom prst="rect">
            <a:avLst/>
          </a:prstGeom>
        </p:spPr>
      </p:pic>
      <p:pic>
        <p:nvPicPr>
          <p:cNvPr id="19" name="Рисунок 18" descr="Пользовательская сеть">
            <a:extLst>
              <a:ext uri="{FF2B5EF4-FFF2-40B4-BE49-F238E27FC236}">
                <a16:creationId xmlns:a16="http://schemas.microsoft.com/office/drawing/2014/main" id="{34C26FD1-D871-B0F3-BB98-6266ED9382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3857" y="3347709"/>
            <a:ext cx="914400" cy="914400"/>
          </a:xfrm>
          <a:prstGeom prst="rect">
            <a:avLst/>
          </a:prstGeom>
        </p:spPr>
      </p:pic>
      <p:sp>
        <p:nvSpPr>
          <p:cNvPr id="20" name="Text 0">
            <a:extLst>
              <a:ext uri="{FF2B5EF4-FFF2-40B4-BE49-F238E27FC236}">
                <a16:creationId xmlns:a16="http://schemas.microsoft.com/office/drawing/2014/main" id="{23E8BD72-F6B2-FE80-6521-BD64A442337E}"/>
              </a:ext>
            </a:extLst>
          </p:cNvPr>
          <p:cNvSpPr txBox="1"/>
          <p:nvPr/>
        </p:nvSpPr>
        <p:spPr>
          <a:xfrm>
            <a:off x="1088257" y="8430555"/>
            <a:ext cx="14365469" cy="162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ru-RU" sz="4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социо</a:t>
            </a:r>
            <a:r>
              <a:rPr lang="ru-RU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 -</a:t>
            </a:r>
            <a:r>
              <a:rPr 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 орбита: </a:t>
            </a:r>
            <a:endParaRPr lang="ru-RU" sz="4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K Life" panose="02000503000000020004" pitchFamily="2" charset="-52"/>
              <a:ea typeface="Arial" pitchFamily="34" charset="-122"/>
              <a:cs typeface="Arial" pitchFamily="34" charset="-120"/>
            </a:endParaRPr>
          </a:p>
          <a:p>
            <a:r>
              <a:rPr lang="ru-RU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Патриотическое воспитание и краеведение</a:t>
            </a:r>
            <a:r>
              <a:rPr 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K Life" panose="02000503000000020004" pitchFamily="2" charset="-52"/>
                <a:ea typeface="Arial" pitchFamily="34" charset="-122"/>
                <a:cs typeface="Arial" pitchFamily="34" charset="-120"/>
              </a:rPr>
              <a:t>
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K Life" panose="02000503000000020004" pitchFamily="2" charset="-52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7960A43-83AF-3F53-CD29-A8F1F2B1C99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925"/>
          <a:stretch>
            <a:fillRect/>
          </a:stretch>
        </p:blipFill>
        <p:spPr>
          <a:xfrm>
            <a:off x="13794629" y="6878472"/>
            <a:ext cx="3240523" cy="32474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Рисунок 22" descr="Лупа">
            <a:extLst>
              <a:ext uri="{FF2B5EF4-FFF2-40B4-BE49-F238E27FC236}">
                <a16:creationId xmlns:a16="http://schemas.microsoft.com/office/drawing/2014/main" id="{B4B61D1A-886D-BD09-FF7A-0C7BD212C4A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7380" y="5567910"/>
            <a:ext cx="750827" cy="7508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9CEE711-F6F4-D494-9B3B-2161DC35A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239" y="297655"/>
            <a:ext cx="6076949" cy="46336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9DB59CC-D219-FAE6-CE60-0450352FDD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209" b="2839"/>
          <a:stretch>
            <a:fillRect/>
          </a:stretch>
        </p:blipFill>
        <p:spPr>
          <a:xfrm>
            <a:off x="217239" y="5264945"/>
            <a:ext cx="6076949" cy="4724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9F2EDF-48D0-C64B-2091-B4389217D1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183"/>
          <a:stretch>
            <a:fillRect/>
          </a:stretch>
        </p:blipFill>
        <p:spPr>
          <a:xfrm>
            <a:off x="6469825" y="5264945"/>
            <a:ext cx="4307363" cy="4724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019F29-BDCF-6334-F0F0-A57792DF642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403"/>
          <a:stretch>
            <a:fillRect/>
          </a:stretch>
        </p:blipFill>
        <p:spPr>
          <a:xfrm>
            <a:off x="11002273" y="5264945"/>
            <a:ext cx="6659024" cy="4724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3B9069-8237-81A0-20B3-93F8BDEFB2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7749" b="14410"/>
          <a:stretch>
            <a:fillRect/>
          </a:stretch>
        </p:blipFill>
        <p:spPr>
          <a:xfrm>
            <a:off x="11002274" y="297655"/>
            <a:ext cx="6659024" cy="46336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34CD66D-508B-EB74-ADBE-8639681DB02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7739"/>
          <a:stretch>
            <a:fillRect/>
          </a:stretch>
        </p:blipFill>
        <p:spPr>
          <a:xfrm>
            <a:off x="6469825" y="297655"/>
            <a:ext cx="4307363" cy="46336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80038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799F75-753C-46D3-A40C-B28D894495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60" t="28871"/>
          <a:stretch>
            <a:fillRect/>
          </a:stretch>
        </p:blipFill>
        <p:spPr>
          <a:xfrm>
            <a:off x="7220619" y="5540991"/>
            <a:ext cx="4552383" cy="45716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975349-F829-2573-D5A4-052907FF3B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099"/>
          <a:stretch>
            <a:fillRect/>
          </a:stretch>
        </p:blipFill>
        <p:spPr>
          <a:xfrm>
            <a:off x="12392166" y="996968"/>
            <a:ext cx="5504744" cy="8164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22F401-ADC2-5695-7945-E0308EC22A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1061"/>
          <a:stretch>
            <a:fillRect/>
          </a:stretch>
        </p:blipFill>
        <p:spPr>
          <a:xfrm>
            <a:off x="41380" y="4898165"/>
            <a:ext cx="6736347" cy="52144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28D81E4-D175-0C44-E228-2FFEFA5FA2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716" y="174407"/>
            <a:ext cx="6736347" cy="45773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833FEE2-DEDB-459F-EA16-948F2BD1ED4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4093"/>
          <a:stretch>
            <a:fillRect/>
          </a:stretch>
        </p:blipFill>
        <p:spPr>
          <a:xfrm>
            <a:off x="7220621" y="174407"/>
            <a:ext cx="4552382" cy="52144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25870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5EBA2D-CA56-2655-8B4E-C1BD80EFDC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218"/>
          <a:stretch>
            <a:fillRect/>
          </a:stretch>
        </p:blipFill>
        <p:spPr>
          <a:xfrm>
            <a:off x="8759517" y="4221970"/>
            <a:ext cx="9002913" cy="5927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25D7B4C-845C-EE5A-5EB6-3A5D7D5E31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650" b="22720"/>
          <a:stretch>
            <a:fillRect/>
          </a:stretch>
        </p:blipFill>
        <p:spPr>
          <a:xfrm>
            <a:off x="12090744" y="149912"/>
            <a:ext cx="5795178" cy="39990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010D10C-B523-DF9D-CB69-72F7FBD88C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801" y="4221970"/>
            <a:ext cx="7902912" cy="5927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ACE05BE-45FE-2A58-343C-C34CE3C618F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37" r="37762" b="45870"/>
          <a:stretch>
            <a:fillRect/>
          </a:stretch>
        </p:blipFill>
        <p:spPr>
          <a:xfrm>
            <a:off x="6959381" y="149911"/>
            <a:ext cx="4888389" cy="39990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D727C3A-EFFF-4A84-CB47-773D0DFCA19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165" b="20552"/>
          <a:stretch>
            <a:fillRect/>
          </a:stretch>
        </p:blipFill>
        <p:spPr>
          <a:xfrm>
            <a:off x="217509" y="149912"/>
            <a:ext cx="6498899" cy="39990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22764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D8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A61000-095F-03AA-42F4-636D591CF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15900" y="0"/>
            <a:ext cx="18287999" cy="10287000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7509DC48-AC34-509D-DEE2-5D8497DB1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94" b="96719" l="8438" r="92500">
                        <a14:foregroundMark x1="21094" y1="30781" x2="21094" y2="30781"/>
                        <a14:foregroundMark x1="51875" y1="21563" x2="51875" y2="21563"/>
                        <a14:foregroundMark x1="81563" y1="30469" x2="81563" y2="30469"/>
                        <a14:foregroundMark x1="52656" y1="3594" x2="52656" y2="3594"/>
                        <a14:foregroundMark x1="92500" y1="63906" x2="92500" y2="63906"/>
                        <a14:foregroundMark x1="56250" y1="80781" x2="56250" y2="80781"/>
                        <a14:foregroundMark x1="49844" y1="96719" x2="49844" y2="96719"/>
                        <a14:foregroundMark x1="8438" y1="68281" x2="8438" y2="68281"/>
                        <a14:foregroundMark x1="50938" y1="42188" x2="50938" y2="42188"/>
                        <a14:foregroundMark x1="50938" y1="51719" x2="50938" y2="51719"/>
                        <a14:foregroundMark x1="50156" y1="59688" x2="37500" y2="48438"/>
                        <a14:foregroundMark x1="37500" y1="48438" x2="47344" y2="36094"/>
                        <a14:foregroundMark x1="47344" y1="36094" x2="59688" y2="46094"/>
                        <a14:foregroundMark x1="61250" y1="48438" x2="61250" y2="48438"/>
                        <a14:foregroundMark x1="60156" y1="51250" x2="59844" y2="46563"/>
                        <a14:foregroundMark x1="42031" y1="38281" x2="50156" y2="32344"/>
                        <a14:foregroundMark x1="50156" y1="32344" x2="51406" y2="32344"/>
                        <a14:foregroundMark x1="53750" y1="34219" x2="57031" y2="37500"/>
                        <a14:foregroundMark x1="58125" y1="37031" x2="58125" y2="37031"/>
                        <a14:foregroundMark x1="57656" y1="35938" x2="57656" y2="35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0" y="0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08708C56-205B-38A3-37BD-DDE2E7C84934}"/>
              </a:ext>
            </a:extLst>
          </p:cNvPr>
          <p:cNvSpPr/>
          <p:nvPr/>
        </p:nvSpPr>
        <p:spPr>
          <a:xfrm>
            <a:off x="15024538" y="9585434"/>
            <a:ext cx="647561" cy="488732"/>
          </a:xfrm>
          <a:prstGeom prst="roundRect">
            <a:avLst/>
          </a:prstGeom>
          <a:solidFill>
            <a:srgbClr val="CCD8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55C5FD2-0E0B-028B-8D9E-EB15E7E5BED6}"/>
              </a:ext>
            </a:extLst>
          </p:cNvPr>
          <p:cNvSpPr/>
          <p:nvPr/>
        </p:nvSpPr>
        <p:spPr>
          <a:xfrm>
            <a:off x="12848897" y="6952593"/>
            <a:ext cx="3657600" cy="3334407"/>
          </a:xfrm>
          <a:prstGeom prst="rect">
            <a:avLst/>
          </a:prstGeom>
          <a:solidFill>
            <a:srgbClr val="CCD8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9AFC11-46BC-5882-F7C6-D8502E36BEB0}"/>
              </a:ext>
            </a:extLst>
          </p:cNvPr>
          <p:cNvSpPr txBox="1"/>
          <p:nvPr/>
        </p:nvSpPr>
        <p:spPr>
          <a:xfrm>
            <a:off x="12438993" y="6463862"/>
            <a:ext cx="55336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latin typeface="ALK Life" panose="02000503000000020004" pitchFamily="2" charset="-52"/>
              </a:rPr>
              <a:t>ТЕХНОПАРК</a:t>
            </a:r>
          </a:p>
          <a:p>
            <a:pPr algn="ctr"/>
            <a:r>
              <a:rPr lang="ru-RU" sz="7200" b="1" dirty="0">
                <a:latin typeface="ALK Life" panose="02000503000000020004" pitchFamily="2" charset="-52"/>
              </a:rPr>
              <a:t>«ОРБИТАЛЬ»</a:t>
            </a:r>
          </a:p>
        </p:txBody>
      </p:sp>
    </p:spTree>
    <p:extLst>
      <p:ext uri="{BB962C8B-B14F-4D97-AF65-F5344CB8AC3E}">
        <p14:creationId xmlns:p14="http://schemas.microsoft.com/office/powerpoint/2010/main" val="688239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1613</TotalTime>
  <Words>204</Words>
  <Application>Microsoft Office PowerPoint</Application>
  <PresentationFormat>Произвольный</PresentationFormat>
  <Paragraphs>32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ALK Life</vt:lpstr>
      <vt:lpstr>Arial</vt:lpstr>
      <vt:lpstr>Impact</vt:lpstr>
      <vt:lpstr>Oswald</vt:lpstr>
      <vt:lpstr>Oswald Light</vt:lpstr>
      <vt:lpstr>Office Theme</vt:lpstr>
      <vt:lpstr>Презентация PowerPoint</vt:lpstr>
      <vt:lpstr>Презентация PowerPoint</vt:lpstr>
      <vt:lpstr>ТЕХНОПАРК «ОРБИТАЛЬ»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Евгения Антоненко</cp:lastModifiedBy>
  <cp:revision>13</cp:revision>
  <dcterms:created xsi:type="dcterms:W3CDTF">2025-12-10T08:27:14Z</dcterms:created>
  <dcterms:modified xsi:type="dcterms:W3CDTF">2026-08-25T13:16:19Z</dcterms:modified>
</cp:coreProperties>
</file>