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6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4" r:id="rId10"/>
    <p:sldId id="273" r:id="rId11"/>
    <p:sldId id="266" r:id="rId12"/>
    <p:sldId id="260" r:id="rId13"/>
    <p:sldId id="262" r:id="rId14"/>
  </p:sldIdLst>
  <p:sldSz cx="12192000" cy="6858000"/>
  <p:notesSz cx="12192000" cy="6858000"/>
  <p:embeddedFontLst>
    <p:embeddedFont>
      <p:font typeface="ARCO" panose="020B0604020202020204" charset="0"/>
      <p:bold r:id="rId15"/>
    </p:embeddedFont>
    <p:embeddedFont>
      <p:font typeface="Golos Text" panose="020B0604020202020204" charset="0"/>
      <p:regular r:id="rId16"/>
      <p:bold r:id="rId17"/>
    </p:embeddedFont>
  </p:embeddedFontLst>
  <p:defaultTextStyle>
    <a:defPPr>
      <a:defRPr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36D5"/>
    <a:srgbClr val="FB58A7"/>
    <a:srgbClr val="31CCF6"/>
    <a:srgbClr val="A3DF0C"/>
    <a:srgbClr val="E13500"/>
    <a:srgbClr val="189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86"/>
  </p:normalViewPr>
  <p:slideViewPr>
    <p:cSldViewPr snapToGrid="0" showGuides="1">
      <p:cViewPr varScale="1">
        <p:scale>
          <a:sx n="83" d="100"/>
          <a:sy n="83" d="100"/>
        </p:scale>
        <p:origin x="82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:a16="http://schemas.microsoft.com/office/drawing/2014/main" id="{500A0BFA-51F1-446A-A3CE-3B146EBA37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263" y="1560037"/>
            <a:ext cx="6442197" cy="1212850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0626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469065" y="4547687"/>
            <a:ext cx="3741738" cy="101123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Golos Text"/>
                <a:cs typeface="Golos Text"/>
              </a:defRPr>
            </a:lvl1pPr>
          </a:lstStyle>
          <a:p>
            <a:pPr lvl="0">
              <a:defRPr/>
            </a:pPr>
            <a:r>
              <a:rPr lang="ru-RU"/>
              <a:t>Образец подписи</a:t>
            </a:r>
            <a:endParaRPr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F92137-62C2-4B87-B072-F39FFDB776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065" y="1521764"/>
            <a:ext cx="6160354" cy="1325562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557213" y="4520989"/>
            <a:ext cx="3741738" cy="101123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Golos Text"/>
                <a:cs typeface="Golos Text"/>
              </a:defRPr>
            </a:lvl1pPr>
          </a:lstStyle>
          <a:p>
            <a:pPr lvl="0">
              <a:defRPr/>
            </a:pPr>
            <a:r>
              <a:rPr lang="ru-RU"/>
              <a:t>Образец подписи</a:t>
            </a:r>
            <a:endParaRPr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0A9489-93E1-4018-A024-A3C9B9DD17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7213" y="1454150"/>
            <a:ext cx="6371125" cy="1125538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олько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 bwMode="auto">
          <a:xfrm>
            <a:off x="1022684" y="2027488"/>
            <a:ext cx="6219825" cy="3308350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tx1">
                    <a:lumMod val="95000"/>
                    <a:lumOff val="5000"/>
                  </a:schemeClr>
                </a:solidFill>
                <a:latin typeface="Golos Text"/>
                <a:cs typeface="Golos Text"/>
              </a:defRPr>
            </a:lvl1pPr>
            <a:lvl2pPr>
              <a:defRPr sz="1700">
                <a:latin typeface="Golos Text"/>
                <a:cs typeface="Golos Text"/>
              </a:defRPr>
            </a:lvl2pPr>
            <a:lvl3pPr>
              <a:defRPr sz="1700">
                <a:latin typeface="Golos Text"/>
                <a:cs typeface="Golos Text"/>
              </a:defRPr>
            </a:lvl3pPr>
            <a:lvl4pPr>
              <a:defRPr sz="1700">
                <a:latin typeface="Golos Text"/>
                <a:cs typeface="Golos Text"/>
              </a:defRPr>
            </a:lvl4pPr>
            <a:lvl5pPr>
              <a:defRPr sz="1700">
                <a:latin typeface="Golos Text"/>
                <a:cs typeface="Golos Text"/>
              </a:defRPr>
            </a:lvl5pPr>
          </a:lstStyle>
          <a:p>
            <a:pPr lvl="0">
              <a:defRPr/>
            </a:pPr>
            <a:r>
              <a:rPr lang="ru-RU" dirty="0"/>
              <a:t>Образец текста</a:t>
            </a:r>
            <a:endParaRPr dirty="0"/>
          </a:p>
        </p:txBody>
      </p:sp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 bwMode="auto">
          <a:xfrm>
            <a:off x="1030711" y="377152"/>
            <a:ext cx="6224331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хний колонтитул (текст и рисунок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3B9C7-AB59-490A-A838-5D1839557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37" y="1339809"/>
            <a:ext cx="11356975" cy="75275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DE662F-FEBD-48F2-A97F-6F863F30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90DFE843-6A1D-43AF-B7EA-B02FC719CA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7838" y="2667000"/>
            <a:ext cx="5015295" cy="3418012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latin typeface="Golos Text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5C7C7DAE-2090-4D82-A3E7-A62CBB56B9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767388" y="2667000"/>
            <a:ext cx="6067425" cy="34180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693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хний колонтитул (список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3B9C7-AB59-490A-A838-5D1839557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37" y="1339809"/>
            <a:ext cx="11356975" cy="75275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DE662F-FEBD-48F2-A97F-6F863F30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90DFE843-6A1D-43AF-B7EA-B02FC719CA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838" y="249096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1893E0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1893E0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9" name="Текст 7">
            <a:extLst>
              <a:ext uri="{FF2B5EF4-FFF2-40B4-BE49-F238E27FC236}">
                <a16:creationId xmlns:a16="http://schemas.microsoft.com/office/drawing/2014/main" id="{A770E1E1-251B-4644-84FB-BB438E2F27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19517" y="249096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E13500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E13500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1" name="Текст 7">
            <a:extLst>
              <a:ext uri="{FF2B5EF4-FFF2-40B4-BE49-F238E27FC236}">
                <a16:creationId xmlns:a16="http://schemas.microsoft.com/office/drawing/2014/main" id="{4DFB7F45-AF83-4F3D-9041-640C612015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7838" y="3399507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A3DF0C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A3DF0C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2" name="Текст 7">
            <a:extLst>
              <a:ext uri="{FF2B5EF4-FFF2-40B4-BE49-F238E27FC236}">
                <a16:creationId xmlns:a16="http://schemas.microsoft.com/office/drawing/2014/main" id="{0D932C62-99C7-40E4-B12F-B34905E57A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19516" y="3399507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FB58A7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FB58A7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62756E56-6580-4635-B545-57E9B06901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7838" y="431097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C536D5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C536D5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4" name="Текст 7">
            <a:extLst>
              <a:ext uri="{FF2B5EF4-FFF2-40B4-BE49-F238E27FC236}">
                <a16:creationId xmlns:a16="http://schemas.microsoft.com/office/drawing/2014/main" id="{4EF3322C-4F07-47E5-A78E-E935436CEF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515" y="431097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31CCF6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31CCF6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CE339FD9-27DB-4B25-BE30-9D7D3D24FE2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7838" y="5216403"/>
            <a:ext cx="11356975" cy="861890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latin typeface="Golos Text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22308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хний колонтитул (Таблица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3B9C7-AB59-490A-A838-5D1839557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967948"/>
            <a:ext cx="11401059" cy="752759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DE662F-FEBD-48F2-A97F-6F863F30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Таблица 3">
            <a:extLst>
              <a:ext uri="{FF2B5EF4-FFF2-40B4-BE49-F238E27FC236}">
                <a16:creationId xmlns:a16="http://schemas.microsoft.com/office/drawing/2014/main" id="{7F3B1F00-0F97-4878-B351-F9C077B5E1D2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33754" y="1875693"/>
            <a:ext cx="11401059" cy="4144108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45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89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8257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9B5C0519-188A-6C43-99C2-05269AE52A24}" type="datetimeFigureOut">
              <a:rPr lang="ru-RU"/>
              <a:t>25.08.2026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69A83443-2FE1-3043-B191-23BA9CCDBE81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27D0812F-D3BF-4EF1-9F1C-C4DB6AC4A6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8161" y="1608881"/>
            <a:ext cx="8106034" cy="3222611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4400" dirty="0"/>
              <a:t>Национальный код 2.0: культура и наука – будущее России»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017AB4E-FE75-22E5-B9FE-22DDD4129C41}"/>
              </a:ext>
            </a:extLst>
          </p:cNvPr>
          <p:cNvSpPr/>
          <p:nvPr/>
        </p:nvSpPr>
        <p:spPr>
          <a:xfrm>
            <a:off x="493113" y="188042"/>
            <a:ext cx="11109882" cy="9364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sz="1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муниципальный округ город Горячий Ключ Краснодарского края № 1 </a:t>
            </a:r>
          </a:p>
          <a:p>
            <a:pPr algn="ctr"/>
            <a:r>
              <a:rPr lang="ru-RU" sz="1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рядового Олега Ивановича Кремнева</a:t>
            </a:r>
          </a:p>
        </p:txBody>
      </p:sp>
    </p:spTree>
    <p:extLst>
      <p:ext uri="{BB962C8B-B14F-4D97-AF65-F5344CB8AC3E}">
        <p14:creationId xmlns:p14="http://schemas.microsoft.com/office/powerpoint/2010/main" val="4187413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03E0C-7F19-68EB-CD11-678804BBA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8E4D10-3B56-A468-06B4-536EC8753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757" y="1498417"/>
            <a:ext cx="6497255" cy="120183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проект "Горячий Ключ </a:t>
            </a:r>
            <a:br>
              <a:rPr lang="ru-RU" sz="3200" dirty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sz="3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- мой дом"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EDC5C57-66FC-05B4-EB20-3D797D668A07}"/>
              </a:ext>
            </a:extLst>
          </p:cNvPr>
          <p:cNvSpPr txBox="1">
            <a:spLocks/>
          </p:cNvSpPr>
          <p:nvPr/>
        </p:nvSpPr>
        <p:spPr bwMode="auto">
          <a:xfrm>
            <a:off x="502915" y="1020501"/>
            <a:ext cx="11356975" cy="567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/>
              <a:t>Результаты первого года работы площадки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D00548-90D8-40A4-D899-F20043FA9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719" y="3524796"/>
            <a:ext cx="3992666" cy="30080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674A52C-A186-3E5D-8B05-7E7391B0F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1691" y="1641015"/>
            <a:ext cx="2874877" cy="382218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56AEDD-BD3B-B792-F7AB-C1FAD983AE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4315" y="2700256"/>
            <a:ext cx="4133446" cy="309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860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9BFA2-DDE8-4F0B-4F8E-96BA37696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E00C89-7B7E-F23B-C414-D9F9A5C5D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339" y="1883820"/>
            <a:ext cx="8724036" cy="75275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C536D5"/>
                </a:solidFill>
              </a:rPr>
              <a:t>фотофестиваль </a:t>
            </a:r>
            <a:br>
              <a:rPr lang="ru-RU" sz="3200" dirty="0">
                <a:solidFill>
                  <a:srgbClr val="C536D5"/>
                </a:solidFill>
              </a:rPr>
            </a:br>
            <a:r>
              <a:rPr lang="ru-RU" sz="3200" dirty="0">
                <a:solidFill>
                  <a:srgbClr val="C536D5"/>
                </a:solidFill>
              </a:rPr>
              <a:t>«Сад цветов – детский сад»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18CFF2-1666-9279-7175-55704A631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349" y="2797221"/>
            <a:ext cx="4861951" cy="36464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50B83C8-BA34-8D63-B4E1-306BC7A8D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7854" y="3428999"/>
            <a:ext cx="3182036" cy="30146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1136687-1811-2973-95C5-FCE24FF955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110" y="3428999"/>
            <a:ext cx="3014685" cy="3014685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AA71611-0C26-B5AC-D23C-FA41B3EDE6B1}"/>
              </a:ext>
            </a:extLst>
          </p:cNvPr>
          <p:cNvSpPr txBox="1">
            <a:spLocks/>
          </p:cNvSpPr>
          <p:nvPr/>
        </p:nvSpPr>
        <p:spPr bwMode="auto">
          <a:xfrm>
            <a:off x="502915" y="1020501"/>
            <a:ext cx="11356975" cy="567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/>
              <a:t>Результаты первого года работы площадки </a:t>
            </a:r>
          </a:p>
        </p:txBody>
      </p:sp>
    </p:spTree>
    <p:extLst>
      <p:ext uri="{BB962C8B-B14F-4D97-AF65-F5344CB8AC3E}">
        <p14:creationId xmlns:p14="http://schemas.microsoft.com/office/powerpoint/2010/main" val="642110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1701DC-FDBE-44A0-B5CD-0CD277C3D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6805" y="1339809"/>
            <a:ext cx="7448007" cy="752759"/>
          </a:xfrm>
        </p:spPr>
        <p:txBody>
          <a:bodyPr/>
          <a:lstStyle/>
          <a:p>
            <a:pPr algn="ctr"/>
            <a:r>
              <a:rPr lang="ru-RU" dirty="0"/>
              <a:t>Дальше – больше…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7DB7AA-E593-8BE4-9711-5BFD54288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1727" y="3830365"/>
            <a:ext cx="3663084" cy="27426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90F40D7-1AC1-CE6D-2618-12404FB37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062" y="2285220"/>
            <a:ext cx="3659068" cy="27426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ABE14BF-2624-A686-73AA-9A47AA80C6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89" y="1599196"/>
            <a:ext cx="3554276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849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86270-6532-46BA-BA35-131EBEEE9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Архитектор?       Химик?         биолог?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8631C5-1858-99CE-DC0B-DDCF6F2DF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5228" y="1862192"/>
            <a:ext cx="4181543" cy="31339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CE14058-5303-38E8-F410-80CD99D57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54" y="2336873"/>
            <a:ext cx="3142823" cy="419043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E889934-4BE1-CD59-8959-571D47243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5422" y="2226987"/>
            <a:ext cx="3219391" cy="429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11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A5C97-1757-4FCC-D892-52BC291DB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380E7-539B-A776-B4E5-CC9407FF6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37" y="889686"/>
            <a:ext cx="11356975" cy="1519881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Как появилась площадка</a:t>
            </a:r>
            <a:br>
              <a:rPr lang="ru-RU" dirty="0"/>
            </a:br>
            <a:r>
              <a:rPr lang="ru-RU" dirty="0"/>
              <a:t> и почему она важна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18824A-F134-F2D1-D0B0-6EB31263DF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6515" y="2310714"/>
            <a:ext cx="5132733" cy="369987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/>
              <a:t> </a:t>
            </a:r>
            <a:r>
              <a:rPr lang="ru-RU" sz="2200" b="1" dirty="0">
                <a:solidFill>
                  <a:srgbClr val="FF0000"/>
                </a:solidFill>
              </a:rPr>
              <a:t>Национальный приоритет: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!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 Указ Президента Российской Федерации от 28.02.2024 № 145 «О Стратегии научно-технологического развития Российской Федерации»;</a:t>
            </a:r>
          </a:p>
          <a:p>
            <a:r>
              <a:rPr lang="ru-RU" sz="3000" b="1" dirty="0">
                <a:solidFill>
                  <a:srgbClr val="FF0000"/>
                </a:solidFill>
              </a:rPr>
              <a:t>!</a:t>
            </a:r>
            <a:r>
              <a:rPr lang="ru-RU" dirty="0"/>
              <a:t>  Низкая научная грамотность (68% населения, на 2023г.) угрожает технологическому суверенитету России.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!</a:t>
            </a:r>
            <a:r>
              <a:rPr lang="ru-RU" dirty="0"/>
              <a:t> Ключевым пробелом выступает отсутствие федеральной сети площадок для ранней профориентации в наукоёмких сферах и популяризации научных знаний для детей, начиная с </a:t>
            </a:r>
            <a:r>
              <a:rPr lang="ru-RU" b="1" u="sng" dirty="0"/>
              <a:t>дошкольного </a:t>
            </a:r>
            <a:r>
              <a:rPr lang="ru-RU" dirty="0"/>
              <a:t>возраста. </a:t>
            </a:r>
          </a:p>
          <a:p>
            <a:endParaRPr lang="ru-RU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0B45FB5E-C49A-FC50-8C63-88A18EC8942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4941" y="2667000"/>
            <a:ext cx="4996364" cy="3165389"/>
          </a:xfrm>
        </p:spPr>
        <p:txBody>
          <a:bodyPr/>
          <a:lstStyle/>
          <a:p>
            <a:endParaRPr lang="ru-KZ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2B44B4-A45F-02D2-E06D-CF1FA10F7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2435" y="2310714"/>
            <a:ext cx="5285284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39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DE9D7-A627-B10F-86EF-169318FB0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9537D9-654D-4A84-3EBE-E622186A1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Цели инновационной площадки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AD3981-91DA-E6B9-7F96-7C7287094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1057" y="2445926"/>
            <a:ext cx="5413755" cy="38601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04E3634-9FC8-820C-ED4B-D07F15264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37" y="2445927"/>
            <a:ext cx="5199651" cy="386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5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973F9-FAFF-1401-D439-9E4135720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66EE75-C7BD-985F-C24E-A44FB765E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37" y="1030148"/>
            <a:ext cx="11356975" cy="821802"/>
          </a:xfrm>
        </p:spPr>
        <p:txBody>
          <a:bodyPr/>
          <a:lstStyle/>
          <a:p>
            <a:pPr algn="ctr"/>
            <a:r>
              <a:rPr lang="ru-RU" dirty="0"/>
              <a:t>Направления деятельности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DA9D0F-EA88-D742-3F6E-6D572D298D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7838" y="2092568"/>
            <a:ext cx="5818790" cy="214376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👉организация оптимальных условий для воспитания и развития детей, формирование у них основ гражданской идентичности на основе российских традиционных ценностей, приобщение детей к отечественному культурному наследию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63AC592-9CB4-399F-53A5-665934F5F9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1" y="4236334"/>
            <a:ext cx="5386086" cy="246540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👉разработка методических и практических рекомендаций для руководителей и сотрудников ДОО по созданию в образовательном пространстве ДОО современной информационно-технологической образовательной среды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07F34CD-C153-DDDA-2F11-45C6575314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7837" y="4236334"/>
            <a:ext cx="5618163" cy="2233914"/>
          </a:xfrm>
        </p:spPr>
        <p:txBody>
          <a:bodyPr>
            <a:normAutofit/>
          </a:bodyPr>
          <a:lstStyle/>
          <a:p>
            <a:r>
              <a:rPr lang="ru-RU" dirty="0"/>
              <a:t>👉профессиональная подготовка, переподготовка и повышение квалификации специалистов, работающих с воспитанниками дошкольного возраста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51993D44-5A4A-04E1-2634-901005E280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6000" y="2092568"/>
            <a:ext cx="5618163" cy="203959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👉разработка и внедрение системной модели управления качеством образования детей дошкольного возраста в ДОО в соответствии с современными требованиями к качеству дошкольного образования, заданными ФГОС ДО и ФОП ДО</a:t>
            </a:r>
          </a:p>
        </p:txBody>
      </p:sp>
    </p:spTree>
    <p:extLst>
      <p:ext uri="{BB962C8B-B14F-4D97-AF65-F5344CB8AC3E}">
        <p14:creationId xmlns:p14="http://schemas.microsoft.com/office/powerpoint/2010/main" val="425933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47107-25A7-3817-93AC-313A79A62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F8FC0-6B49-1109-2642-4F69DF025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Старт нашей работы 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DFFD000-12BA-032F-FCDC-3E32F6C362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73012" y="2175459"/>
            <a:ext cx="4761053" cy="1064872"/>
          </a:xfrm>
        </p:spPr>
        <p:txBody>
          <a:bodyPr>
            <a:normAutofit/>
          </a:bodyPr>
          <a:lstStyle/>
          <a:p>
            <a:r>
              <a:rPr lang="ru-RU" dirty="0"/>
              <a:t>более 300 детских садов из 37 регионов России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E9A58B13-F38A-9D6E-0626-1D5D465345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30946" y="3470099"/>
            <a:ext cx="4403866" cy="937549"/>
          </a:xfrm>
        </p:spPr>
        <p:txBody>
          <a:bodyPr>
            <a:normAutofit/>
          </a:bodyPr>
          <a:lstStyle/>
          <a:p>
            <a:r>
              <a:rPr lang="ru-RU" dirty="0"/>
              <a:t>43 детских сада Краснодарского края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ACF5C647-1F38-8658-8A52-703390FBFC8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1498" y="2139480"/>
            <a:ext cx="5625297" cy="5130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1 сентября 2025 – 31 мая 2030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EE53C45-0845-0F95-F180-9E03B763D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8" y="2735442"/>
            <a:ext cx="6214181" cy="3246263"/>
          </a:xfrm>
          <a:prstGeom prst="rect">
            <a:avLst/>
          </a:prstGeom>
        </p:spPr>
      </p:pic>
      <p:sp>
        <p:nvSpPr>
          <p:cNvPr id="14" name="Текст 3">
            <a:extLst>
              <a:ext uri="{FF2B5EF4-FFF2-40B4-BE49-F238E27FC236}">
                <a16:creationId xmlns:a16="http://schemas.microsoft.com/office/drawing/2014/main" id="{A9574FA3-3ACC-F19E-D27A-D07902784C1C}"/>
              </a:ext>
            </a:extLst>
          </p:cNvPr>
          <p:cNvSpPr txBox="1">
            <a:spLocks/>
          </p:cNvSpPr>
          <p:nvPr/>
        </p:nvSpPr>
        <p:spPr bwMode="auto">
          <a:xfrm>
            <a:off x="6573012" y="5086637"/>
            <a:ext cx="4761053" cy="1435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 algn="l" defTabSz="914400">
              <a:lnSpc>
                <a:spcPct val="90000"/>
              </a:lnSpc>
              <a:spcBef>
                <a:spcPts val="1000"/>
              </a:spcBef>
              <a:buClr>
                <a:srgbClr val="E13500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E13500"/>
                </a:solidFill>
                <a:latin typeface="Golos Tex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более 100 детей и 12 педагогов ДОУ № 1</a:t>
            </a:r>
          </a:p>
        </p:txBody>
      </p:sp>
    </p:spTree>
    <p:extLst>
      <p:ext uri="{BB962C8B-B14F-4D97-AF65-F5344CB8AC3E}">
        <p14:creationId xmlns:p14="http://schemas.microsoft.com/office/powerpoint/2010/main" val="1619989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A32ED-362A-8198-423F-781862F14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E284AE-D56D-A5F5-F57F-CBF5488C3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48" y="798653"/>
            <a:ext cx="11895499" cy="787079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Результаты первого года работы площадки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685BA9-394F-086C-561C-0687424B3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7380" y="4047514"/>
            <a:ext cx="4377723" cy="26611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70C47F8-7300-82A1-688E-967E199BF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1890" y="1410191"/>
            <a:ext cx="4085862" cy="24333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E36B827-26E9-FED3-78CD-8BBF72AC4C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0888" y="3698836"/>
            <a:ext cx="4377723" cy="3015007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BCB184EE-727E-8053-BEE0-389AB0B8B2F2}"/>
              </a:ext>
            </a:extLst>
          </p:cNvPr>
          <p:cNvSpPr txBox="1">
            <a:spLocks/>
          </p:cNvSpPr>
          <p:nvPr/>
        </p:nvSpPr>
        <p:spPr bwMode="auto">
          <a:xfrm>
            <a:off x="477837" y="1585732"/>
            <a:ext cx="7092006" cy="1793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«Квантовая нереальность: </a:t>
            </a:r>
          </a:p>
          <a:p>
            <a:pPr algn="ctr"/>
            <a:r>
              <a:rPr lang="ru-RU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как это видят дети» </a:t>
            </a:r>
          </a:p>
        </p:txBody>
      </p:sp>
    </p:spTree>
    <p:extLst>
      <p:ext uri="{BB962C8B-B14F-4D97-AF65-F5344CB8AC3E}">
        <p14:creationId xmlns:p14="http://schemas.microsoft.com/office/powerpoint/2010/main" val="3074522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C548-9C05-A256-E41F-CBFAD288C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272734-B36A-BD2D-F65D-420AC4719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0892" y="2265059"/>
            <a:ext cx="9016813" cy="446705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FB58A7"/>
                </a:solidFill>
              </a:rPr>
              <a:t>фестиваль «Семейные посиделки - опыты и </a:t>
            </a:r>
            <a:br>
              <a:rPr lang="ru-RU" sz="3200" dirty="0">
                <a:solidFill>
                  <a:srgbClr val="FB58A7"/>
                </a:solidFill>
              </a:rPr>
            </a:br>
            <a:r>
              <a:rPr lang="ru-RU" sz="3200" dirty="0">
                <a:solidFill>
                  <a:srgbClr val="FB58A7"/>
                </a:solidFill>
              </a:rPr>
              <a:t>эксперименты"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D4B147-F2FA-923E-CCC1-6AEF29F68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2446" y="3587862"/>
            <a:ext cx="3973707" cy="29919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952C1D-12C9-A184-9E66-0BCBB3D57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57" y="2715101"/>
            <a:ext cx="3433555" cy="258526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CE00FB-56B0-AE25-9C7B-386099035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3610" y="2514171"/>
            <a:ext cx="3061202" cy="4065659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1A0B300-4E9A-2013-A819-82780A5F8357}"/>
              </a:ext>
            </a:extLst>
          </p:cNvPr>
          <p:cNvSpPr txBox="1">
            <a:spLocks/>
          </p:cNvSpPr>
          <p:nvPr/>
        </p:nvSpPr>
        <p:spPr bwMode="auto">
          <a:xfrm>
            <a:off x="107448" y="798653"/>
            <a:ext cx="11941798" cy="5903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/>
              <a:t>Результаты первого года работы площадки </a:t>
            </a:r>
          </a:p>
        </p:txBody>
      </p:sp>
    </p:spTree>
    <p:extLst>
      <p:ext uri="{BB962C8B-B14F-4D97-AF65-F5344CB8AC3E}">
        <p14:creationId xmlns:p14="http://schemas.microsoft.com/office/powerpoint/2010/main" val="2300751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3EEF5-3F63-9EE2-7288-61CC32A64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DFF26F-D7C0-C9F2-0F44-D0A13227C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2168" y="3125164"/>
            <a:ext cx="4889319" cy="3318441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12D30157-C0F8-0416-B5A7-EA3585451A3A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2349661" y="1917538"/>
            <a:ext cx="7689448" cy="877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rgbClr val="FF0000"/>
                </a:solidFill>
              </a:rPr>
              <a:t>конкурс </a:t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3200" dirty="0">
                <a:solidFill>
                  <a:srgbClr val="FF0000"/>
                </a:solidFill>
              </a:rPr>
              <a:t>«Новогоднее изобретение»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E200F0D-5E24-DF78-F820-FED70B7B2D7E}"/>
              </a:ext>
            </a:extLst>
          </p:cNvPr>
          <p:cNvSpPr txBox="1">
            <a:spLocks/>
          </p:cNvSpPr>
          <p:nvPr/>
        </p:nvSpPr>
        <p:spPr bwMode="auto">
          <a:xfrm>
            <a:off x="630237" y="1020501"/>
            <a:ext cx="11356975" cy="567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/>
              <a:t>Результаты первого года работы площадки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C88ED91-BD73-9409-98D2-F3A5AB014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228" y="3125164"/>
            <a:ext cx="4979606" cy="331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604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17D96-0C51-B60D-C577-F16CA7922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48B99B-98FE-0359-9693-4F8E40A0A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4385" y="2664454"/>
            <a:ext cx="5657556" cy="3858595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507A6DCC-6B66-AFD9-4495-4DB12FDAE255}"/>
              </a:ext>
            </a:extLst>
          </p:cNvPr>
          <p:cNvSpPr txBox="1">
            <a:spLocks/>
          </p:cNvSpPr>
          <p:nvPr/>
        </p:nvSpPr>
        <p:spPr bwMode="auto">
          <a:xfrm>
            <a:off x="630237" y="1020501"/>
            <a:ext cx="11356975" cy="567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/>
              <a:t>Результаты первого года работы площадки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74092FE4-F482-671D-EA9E-BD2B78D006A0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2349661" y="1504709"/>
            <a:ext cx="7689448" cy="12905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rgbClr val="FFC000"/>
                </a:solidFill>
              </a:rPr>
              <a:t>разработка оформления научного календаря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95590A3-7493-5822-A784-78D25AFF2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090" y="2664454"/>
            <a:ext cx="3858595" cy="385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403294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Liberation Sans"/>
        <a:cs typeface="Liberation Sans"/>
      </a:majorFont>
      <a:minorFont>
        <a:latin typeface="Aptos"/>
        <a:ea typeface="Liberation Sans"/>
        <a:cs typeface="Liberation Sans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</TotalTime>
  <Words>323</Words>
  <Application>Microsoft Office PowerPoint</Application>
  <DocSecurity>0</DocSecurity>
  <PresentationFormat>Широкоэкранный</PresentationFormat>
  <Paragraphs>35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Aptos</vt:lpstr>
      <vt:lpstr>Golos Text</vt:lpstr>
      <vt:lpstr>ARCO</vt:lpstr>
      <vt:lpstr>Times New Roman</vt:lpstr>
      <vt:lpstr>Aptos Display</vt:lpstr>
      <vt:lpstr>Arial</vt:lpstr>
      <vt:lpstr>Специальное оформление</vt:lpstr>
      <vt:lpstr>Презентация PowerPoint</vt:lpstr>
      <vt:lpstr>Как появилась площадка  и почему она важна</vt:lpstr>
      <vt:lpstr>Цели инновационной площадки</vt:lpstr>
      <vt:lpstr>Направления деятельности</vt:lpstr>
      <vt:lpstr>Старт нашей работы </vt:lpstr>
      <vt:lpstr>Результаты первого года работы площадки </vt:lpstr>
      <vt:lpstr>фестиваль «Семейные посиделки - опыты и  эксперименты"</vt:lpstr>
      <vt:lpstr>конкурс  «Новогоднее изобретение»</vt:lpstr>
      <vt:lpstr>разработка оформления научного календаря</vt:lpstr>
      <vt:lpstr>проект "Горячий Ключ  - мой дом"</vt:lpstr>
      <vt:lpstr>фотофестиваль  «Сад цветов – детский сад»</vt:lpstr>
      <vt:lpstr>Дальше – больше… </vt:lpstr>
      <vt:lpstr>Архитектор?       Химик?         биолог?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aleksmirnova@proton.me</dc:creator>
  <cp:keywords/>
  <dc:description/>
  <cp:lastModifiedBy>Пользователь</cp:lastModifiedBy>
  <cp:revision>15</cp:revision>
  <dcterms:created xsi:type="dcterms:W3CDTF">2026-02-04T19:22:04Z</dcterms:created>
  <dcterms:modified xsi:type="dcterms:W3CDTF">2026-08-25T13:36:43Z</dcterms:modified>
  <cp:category/>
  <dc:identifier/>
  <cp:contentStatus/>
  <dc:language/>
  <cp:version/>
</cp:coreProperties>
</file>